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313" r:id="rId4"/>
    <p:sldId id="264" r:id="rId5"/>
    <p:sldId id="315" r:id="rId6"/>
    <p:sldId id="265" r:id="rId7"/>
    <p:sldId id="266" r:id="rId8"/>
    <p:sldId id="316" r:id="rId9"/>
    <p:sldId id="267" r:id="rId10"/>
    <p:sldId id="268" r:id="rId11"/>
    <p:sldId id="317" r:id="rId12"/>
    <p:sldId id="319" r:id="rId13"/>
    <p:sldId id="292" r:id="rId14"/>
    <p:sldId id="318" r:id="rId15"/>
    <p:sldId id="295" r:id="rId16"/>
    <p:sldId id="293" r:id="rId17"/>
    <p:sldId id="320" r:id="rId18"/>
    <p:sldId id="321" r:id="rId19"/>
    <p:sldId id="296" r:id="rId20"/>
    <p:sldId id="297" r:id="rId21"/>
    <p:sldId id="322" r:id="rId22"/>
    <p:sldId id="269" r:id="rId23"/>
    <p:sldId id="323" r:id="rId24"/>
    <p:sldId id="270" r:id="rId25"/>
    <p:sldId id="324" r:id="rId26"/>
    <p:sldId id="271" r:id="rId27"/>
    <p:sldId id="325" r:id="rId28"/>
    <p:sldId id="272" r:id="rId29"/>
    <p:sldId id="273" r:id="rId30"/>
    <p:sldId id="326" r:id="rId31"/>
    <p:sldId id="300" r:id="rId32"/>
    <p:sldId id="327" r:id="rId33"/>
    <p:sldId id="301" r:id="rId34"/>
    <p:sldId id="303" r:id="rId35"/>
    <p:sldId id="328" r:id="rId36"/>
    <p:sldId id="281" r:id="rId37"/>
    <p:sldId id="282" r:id="rId38"/>
    <p:sldId id="283" r:id="rId39"/>
    <p:sldId id="284" r:id="rId40"/>
    <p:sldId id="307" r:id="rId41"/>
    <p:sldId id="308" r:id="rId42"/>
    <p:sldId id="312" r:id="rId43"/>
    <p:sldId id="304" r:id="rId44"/>
    <p:sldId id="302" r:id="rId4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82" autoAdjust="0"/>
    <p:restoredTop sz="94660"/>
  </p:normalViewPr>
  <p:slideViewPr>
    <p:cSldViewPr>
      <p:cViewPr>
        <p:scale>
          <a:sx n="75" d="100"/>
          <a:sy n="75" d="100"/>
        </p:scale>
        <p:origin x="-114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5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07C44-2E31-4B6D-BF0C-86A2788DB8B3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BA0EF-F3E1-49F5-AE8E-92269F4B5C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E65CD-9689-4CAE-996A-144979D1D847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BB4CB-B591-451F-8313-1882E6B73D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1473B-7719-43D3-BEF6-F79F425035A6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0ED8F-5043-4D00-9A1A-72B0E76A83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E7A6D-19BE-4289-9269-14CAD719EB3B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9F08C-CA15-4F35-AAA2-2F30836A88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D0F1C-79FA-475D-8A6D-B4FE88B72D5F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A1C5A-330C-4BA8-894A-53522E136E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2CBAB-77FF-4FF4-A669-F47A29353DE9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F0016-907C-405A-8C44-F3AF9EF30D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239C8-54D7-4ED1-9D7C-C1F2EEE5E487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DE276-10BE-4385-9CF8-44CFAE0DE2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181EB-2CA5-4BA4-BCAC-3F1687CDBC24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AF2A9-CF8C-4C19-916D-651BB23941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C748E-8C0D-4E19-956E-DC01F96C1B0B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61365-53C2-4D54-9A17-FA8F8B641B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B6CB0-E497-4699-9B39-5F855D550E05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25E73-EE8F-4D85-9355-4AB6809265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3BE0E-47AA-4487-AC04-FA49F38542CE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65E6C-9225-431F-8389-A77373A531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09433-1643-4D5D-967A-9D5695A84E36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EB78B-AE76-4731-9E31-7614330939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D21B28-4B84-4248-89DA-C11E31A8AF40}" type="datetimeFigureOut">
              <a:rPr lang="ru-RU"/>
              <a:pPr>
                <a:defRPr/>
              </a:pPr>
              <a:t>26.10.2013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20D7BB-2CD9-4585-9D94-1DE81A3469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ransition advTm="8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Microsoft_Office_Excel_97-200311.xls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_____Microsoft_Office_Excel_97-200322.xls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39552" y="1928802"/>
            <a:ext cx="8352929" cy="29697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УМЕЛЫЕ РУКИ 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НЕ ВЕДАЮТ СКУКИ…</a:t>
            </a:r>
          </a:p>
        </p:txBody>
      </p:sp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331640" y="1071546"/>
            <a:ext cx="6669384" cy="42473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В поселке Павда живут замечательные люди, мастера своего дела.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khive" pitchFamily="34" charset="0"/>
              <a:cs typeface="+mn-cs"/>
            </a:endParaRP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331640" y="1500174"/>
            <a:ext cx="6669384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Выдающиеся личности края.</a:t>
            </a:r>
            <a:endParaRPr lang="ru-RU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khive" pitchFamily="34" charset="0"/>
              <a:cs typeface="+mn-cs"/>
            </a:endParaRP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1000125" y="1643063"/>
            <a:ext cx="714375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8000" b="1">
                <a:latin typeface="Arkhive"/>
                <a:cs typeface="Times New Roman" pitchFamily="18" charset="0"/>
              </a:rPr>
              <a:t>Семья Соколовых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Рисунок 3" descr="SAM_38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0" y="1385888"/>
            <a:ext cx="4103688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00034" y="428604"/>
            <a:ext cx="8501122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Соколова Лариса Александровна</a:t>
            </a:r>
          </a:p>
        </p:txBody>
      </p:sp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468313" y="2143125"/>
            <a:ext cx="359886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3200" b="1">
                <a:latin typeface="Arkhive"/>
                <a:cs typeface="Times New Roman" pitchFamily="18" charset="0"/>
              </a:rPr>
              <a:t>Любимое дело Ларисы Александровны вязание. 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143372" y="928670"/>
            <a:ext cx="464347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khive" pitchFamily="34" charset="0"/>
                <a:ea typeface="Times New Roman" pitchFamily="18" charset="0"/>
              </a:rPr>
              <a:t>Вяжет Лариса Александровна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khive" pitchFamily="34" charset="0"/>
                <a:ea typeface="Times New Roman" pitchFamily="18" charset="0"/>
              </a:rPr>
              <a:t>крючком и спицами.</a:t>
            </a: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khive" pitchFamily="34" charset="0"/>
              <a:cs typeface="+mn-cs"/>
            </a:endParaRPr>
          </a:p>
        </p:txBody>
      </p:sp>
      <p:pic>
        <p:nvPicPr>
          <p:cNvPr id="6" name="Рисунок 5" descr="SAM_380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857250"/>
            <a:ext cx="3598863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SAM_380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63" y="3494088"/>
            <a:ext cx="3500437" cy="336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Рисунок 5" descr="SAM_38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88" y="2071688"/>
            <a:ext cx="3170237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Рисунок 6" descr="SAM_381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2214563"/>
            <a:ext cx="4392612" cy="33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Box 7"/>
          <p:cNvSpPr txBox="1">
            <a:spLocks noChangeArrowheads="1"/>
          </p:cNvSpPr>
          <p:nvPr/>
        </p:nvSpPr>
        <p:spPr bwMode="auto">
          <a:xfrm>
            <a:off x="1143000" y="285750"/>
            <a:ext cx="7786688" cy="148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>
                <a:latin typeface="Arkhive"/>
              </a:rPr>
              <a:t>Еще одно увлечение – кулинария и консервирование овощей и фруктов.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55576" y="548680"/>
            <a:ext cx="788839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Соколов Анатолий Александрович</a:t>
            </a:r>
          </a:p>
        </p:txBody>
      </p:sp>
      <p:pic>
        <p:nvPicPr>
          <p:cNvPr id="21507" name="Рисунок 5" descr="SAM_38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38" y="2214563"/>
            <a:ext cx="5429250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Box 8"/>
          <p:cNvSpPr txBox="1">
            <a:spLocks noChangeArrowheads="1"/>
          </p:cNvSpPr>
          <p:nvPr/>
        </p:nvSpPr>
        <p:spPr bwMode="auto">
          <a:xfrm>
            <a:off x="684213" y="500063"/>
            <a:ext cx="81026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khive" pitchFamily="34" charset="0"/>
                <a:cs typeface="+mn-cs"/>
              </a:rPr>
              <a:t>Анатолий Александрович занимается столярным делом.</a:t>
            </a:r>
          </a:p>
        </p:txBody>
      </p:sp>
      <p:pic>
        <p:nvPicPr>
          <p:cNvPr id="10" name="Рисунок 9" descr="SAM_380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3071813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SAM_380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3" y="1714500"/>
            <a:ext cx="414337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Овальная выноска 11"/>
          <p:cNvSpPr/>
          <p:nvPr/>
        </p:nvSpPr>
        <p:spPr>
          <a:xfrm>
            <a:off x="2357438" y="1643063"/>
            <a:ext cx="1800225" cy="1223962"/>
          </a:xfrm>
          <a:prstGeom prst="wedgeEllipseCallout">
            <a:avLst>
              <a:gd name="adj1" fmla="val -40843"/>
              <a:gd name="adj2" fmla="val 647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Эту мебель он сделал сам!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Рисунок 2" descr="etImage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2143125"/>
            <a:ext cx="4316413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Рисунок 3" descr="getImage..jpe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071813"/>
            <a:ext cx="4168775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4"/>
          <p:cNvSpPr txBox="1">
            <a:spLocks noChangeArrowheads="1"/>
          </p:cNvSpPr>
          <p:nvPr/>
        </p:nvSpPr>
        <p:spPr bwMode="auto">
          <a:xfrm>
            <a:off x="428625" y="357188"/>
            <a:ext cx="84296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>
                <a:latin typeface="Arkhive"/>
              </a:rPr>
              <a:t>Сбор грибов  и ягод – любимое дело</a:t>
            </a:r>
          </a:p>
          <a:p>
            <a:pPr algn="ctr">
              <a:lnSpc>
                <a:spcPct val="150000"/>
              </a:lnSpc>
            </a:pPr>
            <a:r>
              <a:rPr lang="ru-RU" sz="3200" b="1">
                <a:latin typeface="Arkhive"/>
              </a:rPr>
              <a:t>Анатолия Александровича. 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Box 4"/>
          <p:cNvSpPr txBox="1">
            <a:spLocks noChangeArrowheads="1"/>
          </p:cNvSpPr>
          <p:nvPr/>
        </p:nvSpPr>
        <p:spPr bwMode="auto">
          <a:xfrm>
            <a:off x="571500" y="500063"/>
            <a:ext cx="82867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latin typeface="Calibri" pitchFamily="34" charset="0"/>
              </a:rPr>
              <a:t> </a:t>
            </a:r>
            <a:r>
              <a:rPr lang="ru-RU" sz="3200" b="1">
                <a:latin typeface="Arkhive"/>
              </a:rPr>
              <a:t>Рыбалка – это особенное удовольствие для Анатолия Александровича.</a:t>
            </a:r>
          </a:p>
        </p:txBody>
      </p:sp>
      <p:pic>
        <p:nvPicPr>
          <p:cNvPr id="24579" name="Рисунок 5" descr="р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1714500"/>
            <a:ext cx="60325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1000125" y="1643063"/>
            <a:ext cx="714375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8000" b="1">
                <a:latin typeface="Arkhive"/>
                <a:cs typeface="Times New Roman" pitchFamily="18" charset="0"/>
              </a:rPr>
              <a:t>Семья Симаковых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Рисунок 2" descr="SAM_107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1285875"/>
            <a:ext cx="6500813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928662" y="332656"/>
            <a:ext cx="750099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Симакова Мария Ефимовна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Box 5"/>
          <p:cNvSpPr txBox="1">
            <a:spLocks noChangeArrowheads="1"/>
          </p:cNvSpPr>
          <p:nvPr/>
        </p:nvSpPr>
        <p:spPr bwMode="auto">
          <a:xfrm>
            <a:off x="214313" y="428625"/>
            <a:ext cx="892968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khive" pitchFamily="34" charset="0"/>
                <a:cs typeface="+mn-cs"/>
              </a:rPr>
              <a:t>Мария Ефимовна занимается вязанием, строчит занавески.  </a:t>
            </a:r>
          </a:p>
        </p:txBody>
      </p:sp>
      <p:pic>
        <p:nvPicPr>
          <p:cNvPr id="27651" name="Рисунок 6" descr="SAM_106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1785938"/>
            <a:ext cx="4962525" cy="372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ьная выноска 7"/>
          <p:cNvSpPr/>
          <p:nvPr/>
        </p:nvSpPr>
        <p:spPr>
          <a:xfrm>
            <a:off x="5357813" y="2000250"/>
            <a:ext cx="2714625" cy="1285875"/>
          </a:xfrm>
          <a:prstGeom prst="wedgeEllipseCallout">
            <a:avLst>
              <a:gd name="adj1" fmla="val -61979"/>
              <a:gd name="adj2" fmla="val -373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Сколько же времени на это ушло?</a:t>
            </a:r>
          </a:p>
        </p:txBody>
      </p:sp>
      <p:pic>
        <p:nvPicPr>
          <p:cNvPr id="9" name="Рисунок 8" descr="SAM_106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5" y="3857625"/>
            <a:ext cx="38401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Рисунок 5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SAM_106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857375"/>
            <a:ext cx="4071937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SAM_107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13" y="3071813"/>
            <a:ext cx="447675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Текст 15"/>
          <p:cNvSpPr>
            <a:spLocks noGrp="1"/>
          </p:cNvSpPr>
          <p:nvPr>
            <p:ph type="body" sz="quarter" idx="3"/>
          </p:nvPr>
        </p:nvSpPr>
        <p:spPr>
          <a:xfrm>
            <a:off x="714375" y="428625"/>
            <a:ext cx="7972425" cy="121443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khive" pitchFamily="34" charset="0"/>
              </a:rPr>
              <a:t>Изумительные коврики получаются у Марии Ефимовны !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khive" pitchFamily="34" charset="0"/>
            </a:endParaRP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Рисунок 2" descr="SAM_107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2857500"/>
            <a:ext cx="3000375" cy="382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Рисунок 3" descr="SAM_107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1785938"/>
            <a:ext cx="3429000" cy="508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Рисунок 5" descr="SAM_107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50" y="1285875"/>
            <a:ext cx="274002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Box 8"/>
          <p:cNvSpPr txBox="1">
            <a:spLocks noChangeArrowheads="1"/>
          </p:cNvSpPr>
          <p:nvPr/>
        </p:nvSpPr>
        <p:spPr bwMode="auto">
          <a:xfrm>
            <a:off x="357188" y="285750"/>
            <a:ext cx="82867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Arkhive"/>
              </a:rPr>
              <a:t>Внучка, Татьяна занимается </a:t>
            </a:r>
          </a:p>
          <a:p>
            <a:pPr algn="ctr"/>
            <a:r>
              <a:rPr lang="ru-RU" sz="3200" b="1">
                <a:latin typeface="Arkhive"/>
              </a:rPr>
              <a:t>вышивкой бисером.    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SAM_108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2286000"/>
            <a:ext cx="5929312" cy="440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Содержимое 9"/>
          <p:cNvSpPr>
            <a:spLocks noGrp="1"/>
          </p:cNvSpPr>
          <p:nvPr>
            <p:ph idx="1"/>
          </p:nvPr>
        </p:nvSpPr>
        <p:spPr>
          <a:xfrm>
            <a:off x="1071563" y="214313"/>
            <a:ext cx="7929562" cy="1571625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ru-RU" sz="2800" b="1" smtClean="0">
                <a:latin typeface="Arkhive"/>
              </a:rPr>
              <a:t>Внук Алексей сделал эту замечательную шкатулку, а эксклюзивное украшение изготовлена внучкой Татьяной.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57158" y="332656"/>
            <a:ext cx="850112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khive" pitchFamily="34" charset="0"/>
                <a:cs typeface="+mn-cs"/>
              </a:rPr>
              <a:t>Жданова </a:t>
            </a:r>
            <a:r>
              <a:rPr lang="ru-RU" sz="4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khive" pitchFamily="34" charset="0"/>
                <a:cs typeface="+mn-cs"/>
              </a:rPr>
              <a:t>Генеретта</a:t>
            </a: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khive" pitchFamily="34" charset="0"/>
                <a:cs typeface="+mn-cs"/>
              </a:rPr>
              <a:t> Александровна</a:t>
            </a:r>
          </a:p>
        </p:txBody>
      </p:sp>
      <p:pic>
        <p:nvPicPr>
          <p:cNvPr id="31747" name="Рисунок 4" descr="SAM_105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38" y="1214438"/>
            <a:ext cx="6786562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TextBox 5"/>
          <p:cNvSpPr txBox="1">
            <a:spLocks noChangeArrowheads="1"/>
          </p:cNvSpPr>
          <p:nvPr/>
        </p:nvSpPr>
        <p:spPr bwMode="auto">
          <a:xfrm>
            <a:off x="1258888" y="285750"/>
            <a:ext cx="74564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latin typeface="Arkhive"/>
              </a:rPr>
              <a:t>Занимается вышивкой  крестиком</a:t>
            </a:r>
          </a:p>
        </p:txBody>
      </p:sp>
      <p:pic>
        <p:nvPicPr>
          <p:cNvPr id="7" name="Рисунок 6" descr="SAM_105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25" y="4000500"/>
            <a:ext cx="3429000" cy="257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SAM_105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5" y="1214438"/>
            <a:ext cx="3738563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User\Рабочий стол\фото для проекта\SAM_105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" y="1143000"/>
            <a:ext cx="3522663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Рисунок 2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SAM_103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476250"/>
            <a:ext cx="2970212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SAM_103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3714750"/>
            <a:ext cx="3611562" cy="270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SAM_103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63" y="549275"/>
            <a:ext cx="4005262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4716463" y="4868863"/>
            <a:ext cx="2951162" cy="13684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Много вечеров провела с иглой в руках </a:t>
            </a:r>
            <a:r>
              <a:rPr lang="ru-RU" dirty="0" err="1"/>
              <a:t>Генеретта</a:t>
            </a:r>
            <a:r>
              <a:rPr lang="ru-RU" dirty="0"/>
              <a:t> Александровна, работая над этими изделиями.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Rectangle 1"/>
          <p:cNvSpPr>
            <a:spLocks noChangeArrowheads="1"/>
          </p:cNvSpPr>
          <p:nvPr/>
        </p:nvSpPr>
        <p:spPr bwMode="auto">
          <a:xfrm>
            <a:off x="1000125" y="2000250"/>
            <a:ext cx="714375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8000" b="1">
                <a:latin typeface="Arkhive"/>
                <a:cs typeface="Times New Roman" pitchFamily="18" charset="0"/>
              </a:rPr>
              <a:t>Семья </a:t>
            </a:r>
          </a:p>
          <a:p>
            <a:pPr algn="ctr"/>
            <a:r>
              <a:rPr lang="ru-RU" sz="8000" b="1">
                <a:latin typeface="Arkhive"/>
                <a:cs typeface="Times New Roman" pitchFamily="18" charset="0"/>
              </a:rPr>
              <a:t>Юдиных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57158" y="548680"/>
            <a:ext cx="8501122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Юдина Мария  Константиновна</a:t>
            </a:r>
          </a:p>
        </p:txBody>
      </p:sp>
      <p:pic>
        <p:nvPicPr>
          <p:cNvPr id="35843" name="Picture 2" descr="C:\Documents and Settings\User\Рабочий стол\фото для проекта\2D4825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38" y="1571625"/>
            <a:ext cx="6643687" cy="488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Box 5"/>
          <p:cNvSpPr txBox="1">
            <a:spLocks noChangeArrowheads="1"/>
          </p:cNvSpPr>
          <p:nvPr/>
        </p:nvSpPr>
        <p:spPr bwMode="auto">
          <a:xfrm>
            <a:off x="714375" y="357188"/>
            <a:ext cx="82153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latin typeface="Arkhive"/>
              </a:rPr>
              <a:t>Мария Константиновна занимается </a:t>
            </a:r>
          </a:p>
          <a:p>
            <a:pPr algn="ctr"/>
            <a:r>
              <a:rPr lang="ru-RU" sz="3600" b="1">
                <a:latin typeface="Arkhive"/>
              </a:rPr>
              <a:t>лоскутным шитьем. </a:t>
            </a:r>
          </a:p>
        </p:txBody>
      </p:sp>
      <p:pic>
        <p:nvPicPr>
          <p:cNvPr id="6" name="Picture 6" descr="C:\Documents and Settings\User\Рабочий стол\фото для проекта\SAM_38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0" y="1785938"/>
            <a:ext cx="6402388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Documents and Settings\User\Рабочий стол\фото для проекта\SAM_38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1500188"/>
            <a:ext cx="4857750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C:\Documents and Settings\User\Рабочий стол\фото для проекта\SAM_38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75" y="2427288"/>
            <a:ext cx="3857625" cy="443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Заголовок 8"/>
          <p:cNvSpPr>
            <a:spLocks noGrp="1"/>
          </p:cNvSpPr>
          <p:nvPr>
            <p:ph type="title"/>
          </p:nvPr>
        </p:nvSpPr>
        <p:spPr>
          <a:xfrm>
            <a:off x="457200" y="285750"/>
            <a:ext cx="7972425" cy="1131888"/>
          </a:xfrm>
        </p:spPr>
        <p:txBody>
          <a:bodyPr/>
          <a:lstStyle/>
          <a:p>
            <a:pPr eaLnBrk="1" hangingPunct="1"/>
            <a:r>
              <a:rPr lang="ru-RU" sz="3600" b="1" smtClean="0">
                <a:latin typeface="Arkhive"/>
              </a:rPr>
              <a:t>Шьет подушки и покрывала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071538" y="332656"/>
            <a:ext cx="7884129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Юдин Николай Павлович </a:t>
            </a:r>
          </a:p>
        </p:txBody>
      </p:sp>
      <p:pic>
        <p:nvPicPr>
          <p:cNvPr id="55299" name="Рисунок 6" descr="SAM_388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38" y="1500188"/>
            <a:ext cx="6000750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ьная выноска 8"/>
          <p:cNvSpPr/>
          <p:nvPr/>
        </p:nvSpPr>
        <p:spPr>
          <a:xfrm>
            <a:off x="6335713" y="1357313"/>
            <a:ext cx="2808287" cy="1873250"/>
          </a:xfrm>
          <a:prstGeom prst="wedgeEllipseCallout">
            <a:avLst>
              <a:gd name="adj1" fmla="val -64976"/>
              <a:gd name="adj2" fmla="val 405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Николай Павлович человек скромный и позировать нам не захотел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Рисунок 5" descr="SAM_388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9188" y="1500188"/>
            <a:ext cx="6453187" cy="484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TextBox 7"/>
          <p:cNvSpPr txBox="1">
            <a:spLocks noChangeArrowheads="1"/>
          </p:cNvSpPr>
          <p:nvPr/>
        </p:nvSpPr>
        <p:spPr bwMode="auto">
          <a:xfrm>
            <a:off x="1258888" y="214313"/>
            <a:ext cx="76708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Arkhive"/>
              </a:rPr>
              <a:t>За  два года Николай Павлович построил дом.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Рисунок 2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SAM_387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38" y="1357313"/>
            <a:ext cx="4000500" cy="533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Заголовок 9"/>
          <p:cNvSpPr>
            <a:spLocks noGrp="1"/>
          </p:cNvSpPr>
          <p:nvPr>
            <p:ph type="ctrTitle"/>
          </p:nvPr>
        </p:nvSpPr>
        <p:spPr>
          <a:xfrm>
            <a:off x="685800" y="285750"/>
            <a:ext cx="8029575" cy="1000125"/>
          </a:xfrm>
        </p:spPr>
        <p:txBody>
          <a:bodyPr/>
          <a:lstStyle/>
          <a:p>
            <a:pPr eaLnBrk="1" hangingPunct="1"/>
            <a:r>
              <a:rPr lang="ru-RU" sz="3200" b="1" smtClean="0">
                <a:latin typeface="Arkhive"/>
              </a:rPr>
              <a:t>А ещё Николай Павлович занимается резьбой по дереву 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Рисунок 2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SAM_388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4143375"/>
            <a:ext cx="314325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SAM_386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25" y="428625"/>
            <a:ext cx="2928938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SAM_385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5" y="4135438"/>
            <a:ext cx="33528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SAM_384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404813"/>
            <a:ext cx="2481263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689EA12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005263"/>
            <a:ext cx="3706812" cy="258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15A85C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4005263"/>
            <a:ext cx="379095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58ECDF58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333375"/>
            <a:ext cx="2330450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708400" y="571500"/>
            <a:ext cx="2159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latin typeface="Arkhive"/>
              </a:rPr>
              <a:t>И, конечно, рыбалка!</a:t>
            </a:r>
          </a:p>
        </p:txBody>
      </p:sp>
      <p:sp>
        <p:nvSpPr>
          <p:cNvPr id="9" name="Овальная выноска 8"/>
          <p:cNvSpPr/>
          <p:nvPr/>
        </p:nvSpPr>
        <p:spPr>
          <a:xfrm>
            <a:off x="4356100" y="2565400"/>
            <a:ext cx="1368425" cy="1150938"/>
          </a:xfrm>
          <a:prstGeom prst="wedgeEllipseCallout">
            <a:avLst>
              <a:gd name="adj1" fmla="val 75369"/>
              <a:gd name="adj2" fmla="val -534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Вот это щука!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Rectangle 1"/>
          <p:cNvSpPr>
            <a:spLocks noChangeArrowheads="1"/>
          </p:cNvSpPr>
          <p:nvPr/>
        </p:nvSpPr>
        <p:spPr bwMode="auto">
          <a:xfrm>
            <a:off x="1000125" y="428625"/>
            <a:ext cx="7143750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6600" b="1">
                <a:latin typeface="Arkhive"/>
                <a:cs typeface="Times New Roman" pitchFamily="18" charset="0"/>
              </a:rPr>
              <a:t>Семья Анкушиных– самая</a:t>
            </a:r>
          </a:p>
          <a:p>
            <a:pPr algn="ctr"/>
            <a:r>
              <a:rPr lang="ru-RU" sz="6600" b="1">
                <a:latin typeface="Arkhive"/>
                <a:cs typeface="Times New Roman" pitchFamily="18" charset="0"/>
              </a:rPr>
              <a:t> известная в Павде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142976" y="188640"/>
            <a:ext cx="7429552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Анкушин</a:t>
            </a: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 Петр Егорович </a:t>
            </a:r>
          </a:p>
        </p:txBody>
      </p:sp>
      <p:pic>
        <p:nvPicPr>
          <p:cNvPr id="45059" name="Рисунок 4" descr="Анкушин П. Е.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1143000"/>
            <a:ext cx="729773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Box 5"/>
          <p:cNvSpPr txBox="1">
            <a:spLocks noChangeArrowheads="1"/>
          </p:cNvSpPr>
          <p:nvPr/>
        </p:nvSpPr>
        <p:spPr bwMode="auto">
          <a:xfrm>
            <a:off x="642938" y="285750"/>
            <a:ext cx="82153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latin typeface="Arkhive"/>
              </a:rPr>
              <a:t>Главным мастерством в своей жизни считал  пчеловодство, которым  занимался </a:t>
            </a:r>
            <a:r>
              <a:rPr lang="ru-RU" sz="2800" b="1"/>
              <a:t>47 </a:t>
            </a:r>
            <a:r>
              <a:rPr lang="ru-RU" sz="2800" b="1">
                <a:latin typeface="Arkhive"/>
              </a:rPr>
              <a:t>лет.</a:t>
            </a:r>
          </a:p>
        </p:txBody>
      </p:sp>
      <p:pic>
        <p:nvPicPr>
          <p:cNvPr id="46083" name="Рисунок 2" descr="сканирование 00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1571625"/>
            <a:ext cx="664845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Рисунок 3" descr="сканирование 0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0" y="2000250"/>
            <a:ext cx="6429375" cy="456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TextBox 5"/>
          <p:cNvSpPr txBox="1">
            <a:spLocks noChangeArrowheads="1"/>
          </p:cNvSpPr>
          <p:nvPr/>
        </p:nvSpPr>
        <p:spPr bwMode="auto">
          <a:xfrm>
            <a:off x="1000125" y="285750"/>
            <a:ext cx="774858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latin typeface="Arkhive"/>
              </a:rPr>
              <a:t>Одним из основных помощников  является сын Анкушин Михаил Петрович</a:t>
            </a:r>
            <a:r>
              <a:rPr lang="ru-RU" sz="2400" b="1">
                <a:latin typeface="Arkhive"/>
              </a:rPr>
              <a:t>.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Рисунок 2" descr="SAM_11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404813"/>
            <a:ext cx="45116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Рисунок 3" descr="SAM_111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500438"/>
            <a:ext cx="414020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TextBox 4"/>
          <p:cNvSpPr txBox="1">
            <a:spLocks noChangeArrowheads="1"/>
          </p:cNvSpPr>
          <p:nvPr/>
        </p:nvSpPr>
        <p:spPr bwMode="auto">
          <a:xfrm>
            <a:off x="285750" y="857250"/>
            <a:ext cx="378142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>
                <a:latin typeface="Arkhive"/>
              </a:rPr>
              <a:t>Внук Петра Егоровича, Иван занимается созданием макетов различных зданий.</a:t>
            </a:r>
          </a:p>
          <a:p>
            <a:endParaRPr lang="ru-RU" sz="2800">
              <a:latin typeface="Arkhive"/>
            </a:endParaRPr>
          </a:p>
        </p:txBody>
      </p:sp>
      <p:sp>
        <p:nvSpPr>
          <p:cNvPr id="48133" name="TextBox 5"/>
          <p:cNvSpPr txBox="1">
            <a:spLocks noChangeArrowheads="1"/>
          </p:cNvSpPr>
          <p:nvPr/>
        </p:nvSpPr>
        <p:spPr bwMode="auto">
          <a:xfrm>
            <a:off x="4716463" y="4292600"/>
            <a:ext cx="3384550" cy="233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 </a:t>
            </a:r>
            <a:r>
              <a:rPr lang="ru-RU" sz="3200" b="1">
                <a:latin typeface="Arkhive"/>
              </a:rPr>
              <a:t>Создал макет русской избы и православной церкви. 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214414" y="332656"/>
            <a:ext cx="7462042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Кандалин</a:t>
            </a: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khive" pitchFamily="34" charset="0"/>
                <a:cs typeface="+mn-cs"/>
              </a:rPr>
              <a:t> Александр Михайлович </a:t>
            </a: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– художник, педагог, музыкант, фронтовик.</a:t>
            </a:r>
          </a:p>
        </p:txBody>
      </p:sp>
      <p:pic>
        <p:nvPicPr>
          <p:cNvPr id="49155" name="Рисунок 4" descr="Кандалин А.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38" y="1428750"/>
            <a:ext cx="3887787" cy="516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8" name="TextBox 5"/>
          <p:cNvSpPr txBox="1">
            <a:spLocks noChangeArrowheads="1"/>
          </p:cNvSpPr>
          <p:nvPr/>
        </p:nvSpPr>
        <p:spPr bwMode="auto">
          <a:xfrm>
            <a:off x="1428750" y="500063"/>
            <a:ext cx="70723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latin typeface="Arkhive"/>
              </a:rPr>
              <a:t>Пишет копии известных  картин. </a:t>
            </a:r>
          </a:p>
        </p:txBody>
      </p:sp>
      <p:pic>
        <p:nvPicPr>
          <p:cNvPr id="6" name="Рисунок 5" descr="DSC0606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1500188"/>
            <a:ext cx="76644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SC0606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1714500"/>
            <a:ext cx="6786562" cy="430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1285875" y="285750"/>
            <a:ext cx="7500938" cy="1214438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ru-RU" sz="3200" b="1" dirty="0" smtClean="0">
                <a:latin typeface="Arkhive" pitchFamily="34" charset="0"/>
              </a:rPr>
              <a:t>Первую картину нарисовал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3200" b="1" dirty="0" smtClean="0">
                <a:latin typeface="Arkhive" pitchFamily="34" charset="0"/>
              </a:rPr>
              <a:t> когда ему было </a:t>
            </a:r>
            <a:r>
              <a:rPr lang="ru-RU" sz="4000" b="1" dirty="0" smtClean="0"/>
              <a:t>28</a:t>
            </a:r>
            <a:r>
              <a:rPr lang="ru-RU" sz="3200" b="1" dirty="0" smtClean="0"/>
              <a:t> </a:t>
            </a:r>
            <a:r>
              <a:rPr lang="ru-RU" sz="3200" b="1" dirty="0" smtClean="0">
                <a:latin typeface="Arkhive" pitchFamily="34" charset="0"/>
              </a:rPr>
              <a:t>лет, </a:t>
            </a:r>
            <a:r>
              <a:rPr lang="ru-RU" sz="4000" b="1" dirty="0" smtClean="0">
                <a:latin typeface="Arkhive" pitchFamily="34" charset="0"/>
              </a:rPr>
              <a:t>в </a:t>
            </a:r>
            <a:r>
              <a:rPr lang="ru-RU" sz="4000" b="1" dirty="0" smtClean="0">
                <a:latin typeface="+mj-lt"/>
              </a:rPr>
              <a:t>1949</a:t>
            </a:r>
            <a:r>
              <a:rPr lang="ru-RU" sz="4000" b="1" dirty="0" smtClean="0">
                <a:latin typeface="Arkhive" pitchFamily="34" charset="0"/>
              </a:rPr>
              <a:t> </a:t>
            </a:r>
            <a:r>
              <a:rPr lang="ru-RU" sz="3200" b="1" dirty="0" smtClean="0">
                <a:latin typeface="Arkhive" pitchFamily="34" charset="0"/>
              </a:rPr>
              <a:t>году.</a:t>
            </a:r>
            <a:endParaRPr lang="ru-RU" sz="3200" b="1" dirty="0">
              <a:latin typeface="Arkhive" pitchFamily="34" charset="0"/>
            </a:endParaRP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DSC0606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1285875"/>
            <a:ext cx="3306763" cy="404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SC0606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143250"/>
            <a:ext cx="5275263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857250" y="357188"/>
            <a:ext cx="4143375" cy="2643187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ru-RU" sz="3200" b="1" dirty="0" smtClean="0">
                <a:latin typeface="Arkhive" pitchFamily="34" charset="0"/>
              </a:rPr>
              <a:t>В Павде насчитывается более </a:t>
            </a:r>
            <a:r>
              <a:rPr lang="ru-RU" sz="4000" b="1" dirty="0" smtClean="0">
                <a:latin typeface="+mj-lt"/>
              </a:rPr>
              <a:t>100</a:t>
            </a:r>
            <a:r>
              <a:rPr lang="ru-RU" sz="3200" b="1" dirty="0" smtClean="0">
                <a:latin typeface="Arkhive" pitchFamily="34" charset="0"/>
              </a:rPr>
              <a:t> работ Александра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3200" b="1" dirty="0" smtClean="0">
                <a:latin typeface="Arkhive" pitchFamily="34" charset="0"/>
              </a:rPr>
              <a:t>Михайловича</a:t>
            </a:r>
          </a:p>
          <a:p>
            <a:pPr eaLnBrk="1" hangingPunct="1">
              <a:buFont typeface="Arial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DSC0606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188913"/>
            <a:ext cx="4608512" cy="343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SC0606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141663"/>
            <a:ext cx="4643438" cy="348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Рисунок 1" descr="wedding-powerpoint-templat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8915" name="Диаграмма 2"/>
          <p:cNvGraphicFramePr>
            <a:graphicFrameLocks/>
          </p:cNvGraphicFramePr>
          <p:nvPr/>
        </p:nvGraphicFramePr>
        <p:xfrm>
          <a:off x="1000125" y="571500"/>
          <a:ext cx="6911975" cy="5472113"/>
        </p:xfrm>
        <a:graphic>
          <a:graphicData uri="http://schemas.openxmlformats.org/presentationml/2006/ole">
            <p:oleObj spid="_x0000_s38915" r:id="rId4" imgW="6913463" imgH="5474682" progId="">
              <p:embed/>
            </p:oleObj>
          </a:graphicData>
        </a:graphic>
      </p:graphicFrame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Рисунок 1" descr="wedding-powerpoint-templat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9939" name="Диаграмма 2"/>
          <p:cNvGraphicFramePr>
            <a:graphicFrameLocks/>
          </p:cNvGraphicFramePr>
          <p:nvPr/>
        </p:nvGraphicFramePr>
        <p:xfrm>
          <a:off x="1403350" y="549275"/>
          <a:ext cx="6481763" cy="5327650"/>
        </p:xfrm>
        <a:graphic>
          <a:graphicData uri="http://schemas.openxmlformats.org/presentationml/2006/ole">
            <p:oleObj spid="_x0000_s39939" r:id="rId4" imgW="6480610" imgH="5328366" progId="">
              <p:embed/>
            </p:oleObj>
          </a:graphicData>
        </a:graphic>
      </p:graphicFrame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5" descr="река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4" name="TextBox 2"/>
          <p:cNvSpPr txBox="1">
            <a:spLocks noChangeArrowheads="1"/>
          </p:cNvSpPr>
          <p:nvPr/>
        </p:nvSpPr>
        <p:spPr bwMode="auto">
          <a:xfrm>
            <a:off x="1000125" y="285750"/>
            <a:ext cx="7358063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>
                <a:latin typeface="Arkhive"/>
              </a:rPr>
              <a:t>Как много в мире красоты,</a:t>
            </a:r>
          </a:p>
          <a:p>
            <a:pPr algn="ctr">
              <a:lnSpc>
                <a:spcPct val="150000"/>
              </a:lnSpc>
            </a:pPr>
            <a:r>
              <a:rPr lang="ru-RU" sz="2800" b="1">
                <a:latin typeface="Arkhive"/>
              </a:rPr>
              <a:t>Которой мы не замечаем.</a:t>
            </a:r>
          </a:p>
          <a:p>
            <a:pPr algn="ctr">
              <a:lnSpc>
                <a:spcPct val="150000"/>
              </a:lnSpc>
            </a:pPr>
            <a:r>
              <a:rPr lang="ru-RU" sz="2800" b="1">
                <a:latin typeface="Arkhive"/>
              </a:rPr>
              <a:t>Все потому, что каждый день встречаем,</a:t>
            </a:r>
          </a:p>
          <a:p>
            <a:pPr algn="ctr">
              <a:lnSpc>
                <a:spcPct val="150000"/>
              </a:lnSpc>
            </a:pPr>
            <a:r>
              <a:rPr lang="ru-RU" sz="2800" b="1">
                <a:latin typeface="Arkhive"/>
              </a:rPr>
              <a:t>ее знакомые черты.</a:t>
            </a:r>
          </a:p>
          <a:p>
            <a:pPr algn="ctr">
              <a:lnSpc>
                <a:spcPct val="150000"/>
              </a:lnSpc>
            </a:pPr>
            <a:endParaRPr lang="ru-RU" sz="2800" b="1">
              <a:latin typeface="Arkhive"/>
            </a:endParaRPr>
          </a:p>
          <a:p>
            <a:pPr algn="ctr">
              <a:lnSpc>
                <a:spcPct val="150000"/>
              </a:lnSpc>
            </a:pPr>
            <a:r>
              <a:rPr lang="ru-RU" sz="2800" b="1">
                <a:latin typeface="Arkhive"/>
              </a:rPr>
              <a:t>Мы знаем, как красивы облака,</a:t>
            </a:r>
          </a:p>
          <a:p>
            <a:pPr algn="ctr">
              <a:lnSpc>
                <a:spcPct val="150000"/>
              </a:lnSpc>
            </a:pPr>
            <a:r>
              <a:rPr lang="ru-RU" sz="2800" b="1">
                <a:latin typeface="Arkhive"/>
              </a:rPr>
              <a:t>Река, цветы, лицо любимой мамы,</a:t>
            </a:r>
          </a:p>
          <a:p>
            <a:pPr algn="ctr">
              <a:lnSpc>
                <a:spcPct val="150000"/>
              </a:lnSpc>
            </a:pPr>
            <a:r>
              <a:rPr lang="ru-RU" sz="2800" b="1">
                <a:latin typeface="Arkhive"/>
              </a:rPr>
              <a:t>И Пушкина, летящая строка,</a:t>
            </a:r>
          </a:p>
          <a:p>
            <a:pPr algn="ctr">
              <a:lnSpc>
                <a:spcPct val="150000"/>
              </a:lnSpc>
            </a:pPr>
            <a:r>
              <a:rPr lang="ru-RU" sz="2800" b="1">
                <a:latin typeface="Arkhive"/>
              </a:rPr>
              <a:t>И то, что человек красив делами…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Рисунок 1" descr="wedding-powerpoint-templat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59024" y="1357298"/>
            <a:ext cx="8784976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Спасибо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ru-RU" sz="7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за </a:t>
            </a:r>
            <a:r>
              <a:rPr lang="ru-RU" sz="7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внимание!</a:t>
            </a:r>
            <a:endParaRPr lang="ru-RU" sz="7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Л.В. Балуева, библиотекарь </a:t>
            </a:r>
            <a:r>
              <a:rPr lang="ru-RU" dirty="0" err="1" smtClean="0"/>
              <a:t>Павдинской</a:t>
            </a:r>
            <a:r>
              <a:rPr lang="ru-RU" dirty="0" smtClean="0"/>
              <a:t> поселковой библиотеки.</a:t>
            </a:r>
            <a:endParaRPr lang="ru-RU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5111166</TotalTime>
  <Words>244</Words>
  <Application>Microsoft Office PowerPoint</Application>
  <PresentationFormat>Экран (4:3)</PresentationFormat>
  <Paragraphs>48</Paragraphs>
  <Slides>44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44</vt:i4>
      </vt:variant>
    </vt:vector>
  </HeadingPairs>
  <TitlesOfParts>
    <vt:vector size="49" baseType="lpstr">
      <vt:lpstr>Arial</vt:lpstr>
      <vt:lpstr>Calibri</vt:lpstr>
      <vt:lpstr>Arkhive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Шьет подушки и покрывала</vt:lpstr>
      <vt:lpstr>Слайд 25</vt:lpstr>
      <vt:lpstr>Слайд 26</vt:lpstr>
      <vt:lpstr>А ещё Николай Павлович занимается резьбой по дереву 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</vt:vector>
  </TitlesOfParts>
  <Company>Melkosoft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FuckYouBill</dc:creator>
  <cp:lastModifiedBy>rita</cp:lastModifiedBy>
  <cp:revision>164</cp:revision>
  <dcterms:created xsi:type="dcterms:W3CDTF">2013-01-20T18:33:43Z</dcterms:created>
  <dcterms:modified xsi:type="dcterms:W3CDTF">2013-10-26T11:01:06Z</dcterms:modified>
</cp:coreProperties>
</file>