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19" r:id="rId3"/>
    <p:sldId id="266" r:id="rId4"/>
    <p:sldId id="281" r:id="rId5"/>
    <p:sldId id="286" r:id="rId6"/>
    <p:sldId id="287" r:id="rId7"/>
    <p:sldId id="301" r:id="rId8"/>
    <p:sldId id="288" r:id="rId9"/>
    <p:sldId id="289" r:id="rId10"/>
    <p:sldId id="292" r:id="rId11"/>
    <p:sldId id="304" r:id="rId12"/>
    <p:sldId id="306" r:id="rId13"/>
    <p:sldId id="311" r:id="rId14"/>
    <p:sldId id="305" r:id="rId15"/>
    <p:sldId id="312" r:id="rId16"/>
    <p:sldId id="290" r:id="rId17"/>
    <p:sldId id="302" r:id="rId18"/>
    <p:sldId id="317" r:id="rId19"/>
    <p:sldId id="303" r:id="rId20"/>
    <p:sldId id="300" r:id="rId21"/>
    <p:sldId id="294" r:id="rId22"/>
    <p:sldId id="297" r:id="rId23"/>
    <p:sldId id="299" r:id="rId24"/>
    <p:sldId id="284" r:id="rId25"/>
    <p:sldId id="313" r:id="rId26"/>
    <p:sldId id="308" r:id="rId27"/>
    <p:sldId id="309" r:id="rId28"/>
    <p:sldId id="320" r:id="rId29"/>
    <p:sldId id="321" r:id="rId30"/>
    <p:sldId id="258" r:id="rId31"/>
    <p:sldId id="264" r:id="rId32"/>
    <p:sldId id="314" r:id="rId33"/>
    <p:sldId id="271" r:id="rId34"/>
    <p:sldId id="279" r:id="rId35"/>
    <p:sldId id="316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u="sng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FF9900"/>
    <a:srgbClr val="CC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EE688-BF8B-4C3B-9BE1-4CD61ACE1A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97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A9D86-BA1A-41DD-A0DD-E786D66BCE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947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74589-BBBB-413A-B7C3-B694707151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139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C685E-2755-4399-AA2B-E5741E90D5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80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6BB00-A691-447C-AA55-361700DA63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546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9BC69-971F-480B-8678-58A052D852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565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03B7E-5B76-4580-8B4D-25F34E4B38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212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2D99A-4728-411A-AE2D-AAC21357D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271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50881-8D41-42C3-84BB-2AAB9575BC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542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8E4E5-E6AD-4226-A5BE-06BD2A47BA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06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D8444-105A-4E40-A5E9-95B23377FF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53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 smtClean="0">
                <a:latin typeface="+mn-lt"/>
              </a:defRPr>
            </a:lvl1pPr>
          </a:lstStyle>
          <a:p>
            <a:pPr>
              <a:defRPr/>
            </a:pPr>
            <a:fld id="{20C3AE0E-4213-41AE-811C-6A97385F91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971550" y="1125538"/>
            <a:ext cx="7056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000" b="1" u="none">
                <a:latin typeface="Monotype Corsiva" pitchFamily="66" charset="0"/>
              </a:rPr>
              <a:t>История одной организации:</a:t>
            </a:r>
          </a:p>
        </p:txBody>
      </p:sp>
      <p:sp>
        <p:nvSpPr>
          <p:cNvPr id="73733" name="WordArt 5"/>
          <p:cNvSpPr>
            <a:spLocks noChangeArrowheads="1" noChangeShapeType="1" noTextEdit="1"/>
          </p:cNvSpPr>
          <p:nvPr/>
        </p:nvSpPr>
        <p:spPr bwMode="auto">
          <a:xfrm>
            <a:off x="2195513" y="2205038"/>
            <a:ext cx="4968875" cy="223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6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Урминский</a:t>
            </a:r>
          </a:p>
          <a:p>
            <a:pPr algn="ctr">
              <a:defRPr/>
            </a:pPr>
            <a:r>
              <a:rPr lang="ru-RU" sz="36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 леспромхоз</a:t>
            </a:r>
          </a:p>
          <a:p>
            <a:pPr algn="ctr">
              <a:defRPr/>
            </a:pPr>
            <a:r>
              <a:rPr lang="ru-RU" sz="36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1952 - 1985г.</a:t>
            </a:r>
          </a:p>
        </p:txBody>
      </p:sp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5292725" y="5735638"/>
            <a:ext cx="3527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800" b="1" u="none"/>
              <a:t>Составила: Останина И.В.</a:t>
            </a:r>
          </a:p>
        </p:txBody>
      </p:sp>
      <p:sp>
        <p:nvSpPr>
          <p:cNvPr id="2053" name="Text Box 7"/>
          <p:cNvSpPr txBox="1">
            <a:spLocks noChangeArrowheads="1"/>
          </p:cNvSpPr>
          <p:nvPr/>
        </p:nvSpPr>
        <p:spPr bwMode="auto">
          <a:xfrm>
            <a:off x="6084888" y="188913"/>
            <a:ext cx="2879725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b="1" u="none"/>
              <a:t>Шалинский ЦРК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1600" b="1" u="none"/>
              <a:t>Рощинская сельская Ф - 12</a:t>
            </a:r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3779838" y="6021388"/>
            <a:ext cx="1512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/>
              <a:t>2014 год.</a:t>
            </a: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395288" y="4868863"/>
            <a:ext cx="8353425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i="1" u="none">
                <a:solidFill>
                  <a:srgbClr val="0066CC"/>
                </a:solidFill>
              </a:rPr>
              <a:t>Черно</a:t>
            </a:r>
            <a:r>
              <a:rPr lang="en-US" altLang="ru-RU" sz="1800" b="1" i="1" u="none">
                <a:solidFill>
                  <a:srgbClr val="0066CC"/>
                </a:solidFill>
              </a:rPr>
              <a:t>-</a:t>
            </a:r>
            <a:r>
              <a:rPr lang="ru-RU" altLang="ru-RU" sz="1800" b="1" i="1" u="none">
                <a:solidFill>
                  <a:srgbClr val="0066CC"/>
                </a:solidFill>
              </a:rPr>
              <a:t>белые фотографии прошлых лет  из семейных архивов односельчан.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1800" b="1" i="1" u="none">
                <a:solidFill>
                  <a:srgbClr val="0066CC"/>
                </a:solidFill>
              </a:rPr>
              <a:t>Фотографии 2014 года Останиной И.В.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4859338" y="0"/>
            <a:ext cx="4105275" cy="33067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1953 год -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Урминский леспромхоз.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С 1966 года - участок Шамарского леспромхоза.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1952 – 1985 год.</a:t>
            </a:r>
          </a:p>
        </p:txBody>
      </p:sp>
      <p:pic>
        <p:nvPicPr>
          <p:cNvPr id="3075" name="Picture 3" descr="IMG_4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659313" cy="310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SAM_36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7563"/>
            <a:ext cx="3960813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i?id=6327714-36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92600"/>
            <a:ext cx="2160587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95288" y="3490913"/>
            <a:ext cx="36004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Лесоучасток в 1970 – 1975 г.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932363" y="6442075"/>
            <a:ext cx="3600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 sz="1800" u="none">
              <a:latin typeface="Arial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643438" y="6370638"/>
            <a:ext cx="3816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2014 год.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0350"/>
            <a:ext cx="4286250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5219700" y="404813"/>
            <a:ext cx="367347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accent2"/>
                </a:solidFill>
              </a:rPr>
              <a:t>1953 году открылся Урминский леспромхоз. Но  оперативное строительство жилья и социальных объектов началось в 1952 году сначала не в Урмах, а в 4 км. от деревни Павлы на Каменке (лесоучасток Урминского леспромхоза). Название поселка от речушки Каменки. </a:t>
            </a:r>
            <a:endParaRPr lang="ru-RU" altLang="ru-RU" sz="1800" u="none"/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827088" y="3716338"/>
            <a:ext cx="7488237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i="1" u="none">
                <a:solidFill>
                  <a:schemeClr val="accent2"/>
                </a:solidFill>
              </a:rPr>
              <a:t>На Каменке (а еще поселок называли Плотинкой) были построены три барака для жилья рабочих, гараж для машин и тракторов, дизельная электростанция для обеспечения поселка электрической энергией. Позднее - магазин смешанных товаров, столовая, школа, ФАП.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b="1" i="1" u="none">
                <a:solidFill>
                  <a:schemeClr val="accent2"/>
                </a:solidFill>
              </a:rPr>
              <a:t>Дорога от Каменки до Рощи через Павлы.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b="1" i="1" u="none">
                <a:solidFill>
                  <a:schemeClr val="accent2"/>
                </a:solidFill>
              </a:rPr>
              <a:t>В 1972 году поселок Каменка, лесоучасток бывшего Урминского леспромхоза, прекратил свое двадцатилетнее существование.</a:t>
            </a:r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971550" y="3357563"/>
            <a:ext cx="36718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Поселок Каменка  1962 – 1965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755650" y="549275"/>
            <a:ext cx="73453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1953 год. Началось строительство жилья и производственных помещений в Урмах .</a:t>
            </a:r>
          </a:p>
        </p:txBody>
      </p:sp>
      <p:pic>
        <p:nvPicPr>
          <p:cNvPr id="5123" name="Picture 5" descr="SAM_36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00213"/>
            <a:ext cx="4111625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6" descr="SAM_00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7563"/>
            <a:ext cx="4176713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323850" y="5229225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hlink"/>
                </a:solidFill>
              </a:rPr>
              <a:t>Лесоучасток Урмы 2014 </a:t>
            </a:r>
            <a:r>
              <a:rPr lang="ru-RU" altLang="ru-RU" sz="1600" b="1" u="none">
                <a:solidFill>
                  <a:schemeClr val="hlink"/>
                </a:solidFill>
              </a:rPr>
              <a:t>год</a:t>
            </a:r>
            <a:r>
              <a:rPr lang="ru-RU" altLang="ru-RU" sz="2000" b="1" u="none">
                <a:solidFill>
                  <a:schemeClr val="hlink"/>
                </a:solidFill>
              </a:rPr>
              <a:t>.</a:t>
            </a:r>
          </a:p>
        </p:txBody>
      </p:sp>
      <p:sp>
        <p:nvSpPr>
          <p:cNvPr id="5126" name="Text Box 9"/>
          <p:cNvSpPr txBox="1">
            <a:spLocks noChangeArrowheads="1"/>
          </p:cNvSpPr>
          <p:nvPr/>
        </p:nvSpPr>
        <p:spPr bwMode="auto">
          <a:xfrm>
            <a:off x="5003800" y="1989138"/>
            <a:ext cx="33845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Вначале была построена контора - большое просторное помещение.</a:t>
            </a:r>
          </a:p>
        </p:txBody>
      </p:sp>
      <p:sp>
        <p:nvSpPr>
          <p:cNvPr id="5127" name="Line 10"/>
          <p:cNvSpPr>
            <a:spLocks noChangeShapeType="1"/>
          </p:cNvSpPr>
          <p:nvPr/>
        </p:nvSpPr>
        <p:spPr bwMode="auto">
          <a:xfrm>
            <a:off x="2411413" y="3644900"/>
            <a:ext cx="0" cy="215900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SAM_0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989138"/>
            <a:ext cx="612140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5" descr="IMG_4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5184775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5580063" y="260350"/>
            <a:ext cx="33845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Контора леспромхоза. В половине здания были кабинет директора, бухгалтера, коммутатор, комната для рабочих.</a:t>
            </a: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395288" y="4868863"/>
            <a:ext cx="22320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Вторую половину занимало общежитие для рабочих ЛПХ.</a:t>
            </a:r>
          </a:p>
        </p:txBody>
      </p:sp>
      <p:sp>
        <p:nvSpPr>
          <p:cNvPr id="6150" name="Line 9"/>
          <p:cNvSpPr>
            <a:spLocks noChangeShapeType="1"/>
          </p:cNvSpPr>
          <p:nvPr/>
        </p:nvSpPr>
        <p:spPr bwMode="auto">
          <a:xfrm>
            <a:off x="3851275" y="404813"/>
            <a:ext cx="0" cy="360362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51" name="Text Box 10"/>
          <p:cNvSpPr txBox="1">
            <a:spLocks noChangeArrowheads="1"/>
          </p:cNvSpPr>
          <p:nvPr/>
        </p:nvSpPr>
        <p:spPr bwMode="auto">
          <a:xfrm>
            <a:off x="323850" y="3778250"/>
            <a:ext cx="2592388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u="none">
                <a:solidFill>
                  <a:schemeClr val="hlink"/>
                </a:solidFill>
              </a:rPr>
              <a:t>Большинство рабочих ЛПХ - приезжие (вербованные).</a:t>
            </a:r>
          </a:p>
        </p:txBody>
      </p:sp>
      <p:sp>
        <p:nvSpPr>
          <p:cNvPr id="6152" name="Line 11"/>
          <p:cNvSpPr>
            <a:spLocks noChangeShapeType="1"/>
          </p:cNvSpPr>
          <p:nvPr/>
        </p:nvSpPr>
        <p:spPr bwMode="auto">
          <a:xfrm>
            <a:off x="3851275" y="404813"/>
            <a:ext cx="0" cy="360362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53" name="Line 12"/>
          <p:cNvSpPr>
            <a:spLocks noChangeShapeType="1"/>
          </p:cNvSpPr>
          <p:nvPr/>
        </p:nvSpPr>
        <p:spPr bwMode="auto">
          <a:xfrm>
            <a:off x="4284663" y="5516563"/>
            <a:ext cx="0" cy="360362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G_4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76250"/>
            <a:ext cx="7045325" cy="469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63713" y="5300663"/>
            <a:ext cx="5688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hlink"/>
                </a:solidFill>
              </a:rPr>
              <a:t>Рабочие у входа в общежитие.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SAM_00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04813"/>
            <a:ext cx="6264275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539750" y="5084763"/>
            <a:ext cx="828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altLang="ru-RU" sz="2000" b="1" u="none">
                <a:solidFill>
                  <a:schemeClr val="accent2"/>
                </a:solidFill>
              </a:rPr>
              <a:t>Будка для генератора С – 80. 11 лет проработала на движке, как она сама его называет, Казаринова Макрида Трофимовна.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IMG_4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25" y="260350"/>
            <a:ext cx="2447925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6" descr="IMG_4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5597525" cy="373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 Box 8"/>
          <p:cNvSpPr txBox="1">
            <a:spLocks noChangeArrowheads="1"/>
          </p:cNvSpPr>
          <p:nvPr/>
        </p:nvSpPr>
        <p:spPr bwMode="auto">
          <a:xfrm>
            <a:off x="5651500" y="4221163"/>
            <a:ext cx="3313113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accent2"/>
                </a:solidFill>
              </a:rPr>
              <a:t>Затем были построены 2 барака и 2 двухэтажных восьмиквартирных дома. Из производственных зданий построены: гараж , пилорама, столярка, шпалорезка, где готовили пиломатериал для строительства.</a:t>
            </a:r>
          </a:p>
        </p:txBody>
      </p:sp>
      <p:pic>
        <p:nvPicPr>
          <p:cNvPr id="9221" name="Picture 9" descr="IMG_409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632200"/>
            <a:ext cx="4838700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10"/>
          <p:cNvSpPr txBox="1">
            <a:spLocks noChangeArrowheads="1"/>
          </p:cNvSpPr>
          <p:nvPr/>
        </p:nvSpPr>
        <p:spPr bwMode="auto">
          <a:xfrm>
            <a:off x="755650" y="3789363"/>
            <a:ext cx="424815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u="none">
                <a:solidFill>
                  <a:schemeClr val="hlink"/>
                </a:solidFill>
              </a:rPr>
              <a:t>1970 –е годы. Этих зданий сейчас уже нет.</a:t>
            </a:r>
          </a:p>
        </p:txBody>
      </p:sp>
      <p:sp>
        <p:nvSpPr>
          <p:cNvPr id="9223" name="Text Box 12"/>
          <p:cNvSpPr txBox="1">
            <a:spLocks noChangeArrowheads="1"/>
          </p:cNvSpPr>
          <p:nvPr/>
        </p:nvSpPr>
        <p:spPr bwMode="auto">
          <a:xfrm>
            <a:off x="4067175" y="3284538"/>
            <a:ext cx="1152525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u="none">
                <a:solidFill>
                  <a:schemeClr val="hlink"/>
                </a:solidFill>
              </a:rPr>
              <a:t>1974 г.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395288" y="260350"/>
            <a:ext cx="295275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800" u="none">
                <a:solidFill>
                  <a:schemeClr val="accent2"/>
                </a:solidFill>
              </a:rPr>
              <a:t>Гараж леспромхоза имел кузницу, слесарные мастерские; токарем долгое время работала Королева Евдокия Гавриловна.</a:t>
            </a:r>
          </a:p>
        </p:txBody>
      </p:sp>
      <p:pic>
        <p:nvPicPr>
          <p:cNvPr id="10243" name="Picture 5" descr="Магистр201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700213"/>
            <a:ext cx="252412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6" descr="SAM_00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88913"/>
            <a:ext cx="4897438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7"/>
          <p:cNvSpPr txBox="1">
            <a:spLocks noChangeArrowheads="1"/>
          </p:cNvSpPr>
          <p:nvPr/>
        </p:nvSpPr>
        <p:spPr bwMode="auto">
          <a:xfrm>
            <a:off x="3708400" y="3860800"/>
            <a:ext cx="3959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hlink"/>
                </a:solidFill>
              </a:rPr>
              <a:t>Гараж лесхоза</a:t>
            </a:r>
            <a:r>
              <a:rPr lang="ru-RU" altLang="ru-RU" sz="1800" u="none">
                <a:solidFill>
                  <a:schemeClr val="hlink"/>
                </a:solidFill>
              </a:rPr>
              <a:t>.</a:t>
            </a:r>
          </a:p>
        </p:txBody>
      </p:sp>
      <p:pic>
        <p:nvPicPr>
          <p:cNvPr id="10246" name="Picture 8" descr="SAM_009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292600"/>
            <a:ext cx="324008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9" descr="SAM_008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292600"/>
            <a:ext cx="3240088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 Box 10"/>
          <p:cNvSpPr txBox="1">
            <a:spLocks noChangeArrowheads="1"/>
          </p:cNvSpPr>
          <p:nvPr/>
        </p:nvSpPr>
        <p:spPr bwMode="auto">
          <a:xfrm>
            <a:off x="3779838" y="4365625"/>
            <a:ext cx="1512887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accent2"/>
                </a:solidFill>
              </a:rPr>
              <a:t>Место, где   раньше были гараж леспромхоза и заправка.</a:t>
            </a:r>
          </a:p>
        </p:txBody>
      </p:sp>
      <p:sp>
        <p:nvSpPr>
          <p:cNvPr id="10249" name="Text Box 11"/>
          <p:cNvSpPr txBox="1">
            <a:spLocks noChangeArrowheads="1"/>
          </p:cNvSpPr>
          <p:nvPr/>
        </p:nvSpPr>
        <p:spPr bwMode="auto">
          <a:xfrm>
            <a:off x="3779838" y="6308725"/>
            <a:ext cx="1439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 sz="1800" u="none">
              <a:latin typeface="Arial" charset="0"/>
            </a:endParaRPr>
          </a:p>
        </p:txBody>
      </p:sp>
      <p:sp>
        <p:nvSpPr>
          <p:cNvPr id="10250" name="Text Box 12"/>
          <p:cNvSpPr txBox="1">
            <a:spLocks noChangeArrowheads="1"/>
          </p:cNvSpPr>
          <p:nvPr/>
        </p:nvSpPr>
        <p:spPr bwMode="auto">
          <a:xfrm>
            <a:off x="3995738" y="6381750"/>
            <a:ext cx="10080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2014 г.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SAM_00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8913"/>
            <a:ext cx="6553200" cy="491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1547813" y="5373688"/>
            <a:ext cx="55451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hlink"/>
                </a:solidFill>
              </a:rPr>
              <a:t>За этим лесом был гараж леспромхоза, а рядом двор для лошадей лесхоза.</a:t>
            </a:r>
          </a:p>
        </p:txBody>
      </p:sp>
      <p:sp>
        <p:nvSpPr>
          <p:cNvPr id="11268" name="Line 6"/>
          <p:cNvSpPr>
            <a:spLocks noChangeShapeType="1"/>
          </p:cNvSpPr>
          <p:nvPr/>
        </p:nvSpPr>
        <p:spPr bwMode="auto">
          <a:xfrm>
            <a:off x="4500563" y="2636838"/>
            <a:ext cx="358775" cy="287337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69" name="Line 7"/>
          <p:cNvSpPr>
            <a:spLocks noChangeShapeType="1"/>
          </p:cNvSpPr>
          <p:nvPr/>
        </p:nvSpPr>
        <p:spPr bwMode="auto">
          <a:xfrm flipH="1">
            <a:off x="6443663" y="2636838"/>
            <a:ext cx="360362" cy="287337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G_4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064500" cy="537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23850" y="5661025"/>
            <a:ext cx="81359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hlink"/>
                </a:solidFill>
              </a:rPr>
              <a:t>Профсоюзный клуб. Здание было перевезено из Каменки в 1971 – 1973 г.</a:t>
            </a:r>
          </a:p>
        </p:txBody>
      </p:sp>
      <p:sp>
        <p:nvSpPr>
          <p:cNvPr id="12292" name="Line 6"/>
          <p:cNvSpPr>
            <a:spLocks noChangeShapeType="1"/>
          </p:cNvSpPr>
          <p:nvPr/>
        </p:nvSpPr>
        <p:spPr bwMode="auto">
          <a:xfrm>
            <a:off x="539750" y="2924175"/>
            <a:ext cx="0" cy="288925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IMG_40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6316662" cy="42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 descr="IMG_41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60350"/>
            <a:ext cx="316865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395288" y="5373688"/>
            <a:ext cx="84248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В клубе показывали фильмы, проводились праздники, концерты, проходили торжественные леспромхозовские собрания. </a:t>
            </a: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539750" y="4508500"/>
            <a:ext cx="44640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Молодые рабочие ЛПХ у здания клуба.</a:t>
            </a:r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6300788" y="1916113"/>
            <a:ext cx="0" cy="504825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19" name="Text Box 10"/>
          <p:cNvSpPr txBox="1">
            <a:spLocks noChangeArrowheads="1"/>
          </p:cNvSpPr>
          <p:nvPr/>
        </p:nvSpPr>
        <p:spPr bwMode="auto">
          <a:xfrm>
            <a:off x="5724525" y="4283075"/>
            <a:ext cx="2663825" cy="581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Профсоюзный клуб. Вид с речушки Урмы.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SAM_00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16113"/>
            <a:ext cx="3959225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5" descr="IMG_41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938"/>
            <a:ext cx="4248150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1476375" y="260350"/>
            <a:ext cx="626427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На территории Урминского леспромхоза было 2 магазина  от Шамарского ОРСа, продуктовый и промтоварный, столовая для рабочих, пекарня. Позднее пекарня закрылась, и хлеб возили  со станции Шамары.</a:t>
            </a:r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395288" y="5300663"/>
            <a:ext cx="3671887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Место, где были магазины и  столовая.</a:t>
            </a:r>
          </a:p>
        </p:txBody>
      </p:sp>
      <p:sp>
        <p:nvSpPr>
          <p:cNvPr id="14342" name="Text Box 8"/>
          <p:cNvSpPr txBox="1">
            <a:spLocks noChangeArrowheads="1"/>
          </p:cNvSpPr>
          <p:nvPr/>
        </p:nvSpPr>
        <p:spPr bwMode="auto">
          <a:xfrm>
            <a:off x="4932363" y="5373688"/>
            <a:ext cx="3743325" cy="94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1967 год. Заняли очередь за хлебом, ждем, когда его привезут из Шамар.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/Телепов Гриша с сестрами/.</a:t>
            </a:r>
          </a:p>
        </p:txBody>
      </p:sp>
      <p:sp>
        <p:nvSpPr>
          <p:cNvPr id="14343" name="Line 9"/>
          <p:cNvSpPr>
            <a:spLocks noChangeShapeType="1"/>
          </p:cNvSpPr>
          <p:nvPr/>
        </p:nvSpPr>
        <p:spPr bwMode="auto">
          <a:xfrm>
            <a:off x="1547813" y="3213100"/>
            <a:ext cx="0" cy="503238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SAM_36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3960812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SAM_01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4140200" cy="310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4787900" y="3284538"/>
            <a:ext cx="41767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Водонапорная башня – 1977 год.</a:t>
            </a:r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468313" y="3068638"/>
            <a:ext cx="39592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До строительства водонапорной башни люди брали воду в речках Урме, Игнатьевке, Сылве, в колодцах.</a:t>
            </a:r>
          </a:p>
        </p:txBody>
      </p:sp>
      <p:pic>
        <p:nvPicPr>
          <p:cNvPr id="15366" name="Picture 7" descr="SAM_0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644900"/>
            <a:ext cx="3311525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8" descr="SAM_005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365625"/>
            <a:ext cx="332105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Line 9"/>
          <p:cNvSpPr>
            <a:spLocks noChangeShapeType="1"/>
          </p:cNvSpPr>
          <p:nvPr/>
        </p:nvSpPr>
        <p:spPr bwMode="auto">
          <a:xfrm>
            <a:off x="6877050" y="1916113"/>
            <a:ext cx="0" cy="433387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69" name="Text Box 10"/>
          <p:cNvSpPr txBox="1">
            <a:spLocks noChangeArrowheads="1"/>
          </p:cNvSpPr>
          <p:nvPr/>
        </p:nvSpPr>
        <p:spPr bwMode="auto">
          <a:xfrm>
            <a:off x="827088" y="6381750"/>
            <a:ext cx="30972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Колодец на берегу реки Сылва.</a:t>
            </a:r>
          </a:p>
        </p:txBody>
      </p:sp>
      <p:sp>
        <p:nvSpPr>
          <p:cNvPr id="15370" name="Line 11"/>
          <p:cNvSpPr>
            <a:spLocks noChangeShapeType="1"/>
          </p:cNvSpPr>
          <p:nvPr/>
        </p:nvSpPr>
        <p:spPr bwMode="auto">
          <a:xfrm>
            <a:off x="2124075" y="5805488"/>
            <a:ext cx="0" cy="287337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1" name="Text Box 12"/>
          <p:cNvSpPr txBox="1">
            <a:spLocks noChangeArrowheads="1"/>
          </p:cNvSpPr>
          <p:nvPr/>
        </p:nvSpPr>
        <p:spPr bwMode="auto">
          <a:xfrm>
            <a:off x="4859338" y="6092825"/>
            <a:ext cx="428466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Рахматулина Сулейма Асадовна -  бывший сучкоруб  ЛПХ -  у своего колодца.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5003800" y="3141663"/>
            <a:ext cx="3671888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1982 год -  прокладывается водопровод по улице Октябрьской. Устанавливаются уличные колонки. Это было большое облегчение для  ведения домашнего хозяйства.</a:t>
            </a:r>
          </a:p>
        </p:txBody>
      </p:sp>
      <p:pic>
        <p:nvPicPr>
          <p:cNvPr id="16387" name="Picture 6" descr="IMG_41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33375"/>
            <a:ext cx="3324225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5724525" y="765175"/>
            <a:ext cx="287972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В зимние морозы колодцы перемерзали, тогда  все брали воду из водонапорной башни.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250825" y="188913"/>
            <a:ext cx="84248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Труд в леспромхозе был маломеханизирован, много работы приходилось делать вручную -  валить лес, обрубать и жечь сучья.</a:t>
            </a:r>
          </a:p>
        </p:txBody>
      </p:sp>
      <p:pic>
        <p:nvPicPr>
          <p:cNvPr id="17411" name="Picture 5" descr="i?id=256580988-21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3457575" cy="259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6" descr="1370014569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981075"/>
            <a:ext cx="3529012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 descr="i?id=251381840-66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789363"/>
            <a:ext cx="3455988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8" descr="i?id=426282078-12-72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16338"/>
            <a:ext cx="3529012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 Box 10"/>
          <p:cNvSpPr txBox="1">
            <a:spLocks noChangeArrowheads="1"/>
          </p:cNvSpPr>
          <p:nvPr/>
        </p:nvSpPr>
        <p:spPr bwMode="auto">
          <a:xfrm>
            <a:off x="3492500" y="6381750"/>
            <a:ext cx="23034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Фото из интернета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859338" y="692150"/>
            <a:ext cx="381635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К 1968 году в леспромхозе было уже 10 бригад.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Утром рабочих увозили в лес на 4 грузовых машинах.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 Бригада летом состояла из  7,  а зимой  из 8 </a:t>
            </a:r>
            <a:r>
              <a:rPr lang="ru-RU" altLang="ru-RU" sz="1800" b="1" u="none">
                <a:solidFill>
                  <a:schemeClr val="accent2"/>
                </a:solidFill>
                <a:latin typeface="Arial" charset="0"/>
              </a:rPr>
              <a:t>человек</a:t>
            </a:r>
            <a:r>
              <a:rPr lang="ru-RU" altLang="ru-RU" sz="2000" b="1" u="none">
                <a:solidFill>
                  <a:schemeClr val="accent2"/>
                </a:solidFill>
              </a:rPr>
              <a:t>. </a:t>
            </a:r>
          </a:p>
        </p:txBody>
      </p:sp>
      <p:pic>
        <p:nvPicPr>
          <p:cNvPr id="18435" name="Picture 4" descr="i?id=501780493-36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00438"/>
            <a:ext cx="4105275" cy="294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 descr="i?id=118505804-25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500438"/>
            <a:ext cx="3527425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 descr="i?id=291007617-67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4176713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Магистр201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3816350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Picture 3" descr="Магистр201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57563"/>
            <a:ext cx="3671887" cy="247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323850" y="3644900"/>
            <a:ext cx="32400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hlink"/>
                </a:solidFill>
              </a:rPr>
              <a:t>1963 год. Бригада Урминского ЛПХ.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3924300" y="5949950"/>
            <a:ext cx="4895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hlink"/>
                </a:solidFill>
              </a:rPr>
              <a:t>Карп Радионович на рабочем месте в столярке Урминского ЛПХ.</a:t>
            </a:r>
          </a:p>
        </p:txBody>
      </p:sp>
      <p:pic>
        <p:nvPicPr>
          <p:cNvPr id="71686" name="Picture 6" descr="Магистр2016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60350"/>
            <a:ext cx="181292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284663" y="2781300"/>
            <a:ext cx="4464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hlink"/>
                </a:solidFill>
              </a:rPr>
              <a:t>Карп Радионович, участник ВОВ, с женой и дочерью. Каменка, 1957 год.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71685" grpId="0"/>
      <p:bldP spid="716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i?id=371165935-69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175125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4" descr="i?id=50495171-35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76250"/>
            <a:ext cx="3671888" cy="275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5" descr="i?id=54412252-25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644900"/>
            <a:ext cx="3889375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5076825" y="3933825"/>
            <a:ext cx="3887788" cy="1016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Вырубались большие площади березовых рощ и вековых хвойных лесов.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2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88913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4" descr="0518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068638"/>
            <a:ext cx="4625975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i?id=824516237-61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100388"/>
            <a:ext cx="3886200" cy="306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684213" y="765175"/>
            <a:ext cx="388778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Лес трелевали в штабеля. Вначале погрузка на лесовоз производилась из траншей погрузчиками. Потом появились более современные погрузчики леса.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i?id=98911672-55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429000"/>
            <a:ext cx="4319588" cy="272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11" descr="i?id=161576258-11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3960813" cy="297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 Box 13"/>
          <p:cNvSpPr txBox="1">
            <a:spLocks noChangeArrowheads="1"/>
          </p:cNvSpPr>
          <p:nvPr/>
        </p:nvSpPr>
        <p:spPr bwMode="auto">
          <a:xfrm>
            <a:off x="4787900" y="4005263"/>
            <a:ext cx="41767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Лес из штабелей вывозили волоком тракторами,  чуть позднее -  на машинах «Маз» и «Краз». Везли  вначале до Урмов.</a:t>
            </a:r>
          </a:p>
        </p:txBody>
      </p:sp>
      <p:pic>
        <p:nvPicPr>
          <p:cNvPr id="22533" name="Picture 14" descr="i?id=754273712-49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4213225" cy="228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?id=217086534-49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60350"/>
            <a:ext cx="3744912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 descr="IMG_40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608512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SAM_36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84538"/>
            <a:ext cx="38227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5076825" y="3573463"/>
            <a:ext cx="33829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 sz="1800" u="none">
              <a:latin typeface="Arial" charset="0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4572000" y="2924175"/>
            <a:ext cx="45720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      Вывезенный  до Урмов лес крежевали и складировали до весны на берегу речушки Урма. А потом  весной сплавляли плотами или врассыпную до Шамар. С 1957 г. стали использовать для вывозки леса зимнюю дорогу (зимник). А с 1966 года была прорублена трасса для новой дороги Урмы – Шамары. И только в конце 60-х годов стали вывозить лес до Шамар</a:t>
            </a:r>
            <a:r>
              <a:rPr lang="ru-RU" altLang="ru-RU" sz="1800" u="none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ru-RU" altLang="ru-RU" sz="2000" b="1" u="none">
                <a:solidFill>
                  <a:schemeClr val="accent2"/>
                </a:solidFill>
              </a:rPr>
              <a:t>по новой дороге лесовозами круглый год.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323850" y="2781300"/>
            <a:ext cx="4392613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u="none">
                <a:solidFill>
                  <a:schemeClr val="hlink"/>
                </a:solidFill>
              </a:rPr>
              <a:t>Заготовленный лес готовят к весеннему сплаву</a:t>
            </a:r>
            <a:r>
              <a:rPr lang="ru-RU" altLang="ru-RU" sz="1600" u="none"/>
              <a:t>.</a:t>
            </a:r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1476375" y="4797425"/>
            <a:ext cx="0" cy="215900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539750" y="6165850"/>
            <a:ext cx="3744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u="none">
                <a:solidFill>
                  <a:schemeClr val="hlink"/>
                </a:solidFill>
              </a:rPr>
              <a:t>Берег речушки Урмы, где складировали заготовленный хлыстами лес.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 descr="SAM_38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4222750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8" descr="SAM_32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644900"/>
            <a:ext cx="4103687" cy="307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9" descr="SAM_36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88913"/>
            <a:ext cx="432593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10"/>
          <p:cNvSpPr txBox="1">
            <a:spLocks noChangeArrowheads="1"/>
          </p:cNvSpPr>
          <p:nvPr/>
        </p:nvSpPr>
        <p:spPr bwMode="auto">
          <a:xfrm>
            <a:off x="827088" y="3284538"/>
            <a:ext cx="8066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 sz="1800" u="none">
              <a:latin typeface="Arial" charset="0"/>
            </a:endParaRPr>
          </a:p>
        </p:txBody>
      </p:sp>
      <p:sp>
        <p:nvSpPr>
          <p:cNvPr id="24582" name="Text Box 11"/>
          <p:cNvSpPr txBox="1">
            <a:spLocks noChangeArrowheads="1"/>
          </p:cNvSpPr>
          <p:nvPr/>
        </p:nvSpPr>
        <p:spPr bwMode="auto">
          <a:xfrm>
            <a:off x="1116013" y="3284538"/>
            <a:ext cx="7272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Дорога Урмы – Шамары 2014 год.  Асфальтирована 1995 – 2000 годы.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?id=fac5a6e02672e03a4efa2061ff4d4785-14-16f-44700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4392613" cy="290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 descr="i?id=139604045-69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4032250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i?id=647515969-08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429000"/>
            <a:ext cx="4248150" cy="318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219700" y="1196975"/>
            <a:ext cx="29527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Лес вывозили на станцию Шамары, дорабатывали до готовности к продаже и по железной дороге отправляли заказчикам.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476375" y="549275"/>
            <a:ext cx="619125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1959 год. Перепись населения.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Лесоучасток Каменка - проживает  300 человек.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Лесоучасток Урмы  -  322 человека.</a:t>
            </a:r>
          </a:p>
          <a:p>
            <a:pPr eaLnBrk="1" hangingPunct="1">
              <a:spcBef>
                <a:spcPct val="50000"/>
              </a:spcBef>
            </a:pPr>
            <a:endParaRPr lang="ru-RU" altLang="ru-RU" sz="2000" b="1" u="none">
              <a:solidFill>
                <a:schemeClr val="accent2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ru-RU" altLang="ru-RU" sz="2000" u="none"/>
          </a:p>
        </p:txBody>
      </p:sp>
      <p:pic>
        <p:nvPicPr>
          <p:cNvPr id="26627" name="Picture 3" descr="IMG_4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989138"/>
            <a:ext cx="612140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555875" y="6092825"/>
            <a:ext cx="46085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Лесоучасток в 1970 – 1975 г.</a:t>
            </a:r>
          </a:p>
          <a:p>
            <a:pPr algn="ctr" eaLnBrk="1" hangingPunct="1">
              <a:spcBef>
                <a:spcPct val="50000"/>
              </a:spcBef>
            </a:pPr>
            <a:endParaRPr lang="ru-RU" altLang="ru-RU" sz="1800" u="none">
              <a:latin typeface="Arial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SAM_37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20938"/>
            <a:ext cx="4032250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4" descr="SAM_00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033838" cy="302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4427538" y="836613"/>
            <a:ext cx="453707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В 1959 году дано название новым улицам лесоучастка.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Улица Октябрьская с юбилеем! Тебе – 55 лет! Такая ты сейчас.</a:t>
            </a:r>
          </a:p>
        </p:txBody>
      </p:sp>
      <p:pic>
        <p:nvPicPr>
          <p:cNvPr id="27653" name="Picture 6" descr="SAM_37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00438"/>
            <a:ext cx="396081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 Box 7"/>
          <p:cNvSpPr txBox="1">
            <a:spLocks noChangeArrowheads="1"/>
          </p:cNvSpPr>
          <p:nvPr/>
        </p:nvSpPr>
        <p:spPr bwMode="auto">
          <a:xfrm>
            <a:off x="4716463" y="5578475"/>
            <a:ext cx="40322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Дома на правой  стороне улицы леспромхозовские.</a:t>
            </a:r>
          </a:p>
        </p:txBody>
      </p:sp>
      <p:sp>
        <p:nvSpPr>
          <p:cNvPr id="27655" name="Line 8"/>
          <p:cNvSpPr>
            <a:spLocks noChangeShapeType="1"/>
          </p:cNvSpPr>
          <p:nvPr/>
        </p:nvSpPr>
        <p:spPr bwMode="auto">
          <a:xfrm flipH="1">
            <a:off x="8243888" y="3933825"/>
            <a:ext cx="73025" cy="431800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684213" y="3141663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Ул. Октябрьская 2014 год.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IMG_4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47529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5" descr="IMG_40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708275"/>
            <a:ext cx="5616575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5795963" y="1125538"/>
            <a:ext cx="29527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Улица Октябрьская 1965-1969 годы.</a:t>
            </a:r>
          </a:p>
        </p:txBody>
      </p:sp>
      <p:sp>
        <p:nvSpPr>
          <p:cNvPr id="28677" name="Text Box 8"/>
          <p:cNvSpPr txBox="1">
            <a:spLocks noChangeArrowheads="1"/>
          </p:cNvSpPr>
          <p:nvPr/>
        </p:nvSpPr>
        <p:spPr bwMode="auto">
          <a:xfrm>
            <a:off x="755650" y="4613275"/>
            <a:ext cx="2016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Дружные соседи.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AM_3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8913"/>
            <a:ext cx="4321175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SAM_36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500438"/>
            <a:ext cx="3529013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SAM_36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716338"/>
            <a:ext cx="3889375" cy="291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684213" y="188913"/>
            <a:ext cx="2951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Улица Советская.</a:t>
            </a:r>
          </a:p>
        </p:txBody>
      </p:sp>
      <p:pic>
        <p:nvPicPr>
          <p:cNvPr id="29702" name="Picture 6" descr="IMG_404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386715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5651500" y="3417888"/>
            <a:ext cx="1800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2014 год.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1258888" y="3141663"/>
            <a:ext cx="14414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1970 – 1975 г.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1547813" y="6299200"/>
            <a:ext cx="14398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2014 год.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AM_0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341438"/>
            <a:ext cx="4400550" cy="330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 descr="SAM_00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644900"/>
            <a:ext cx="3502025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4" descr="SAM_00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92150"/>
            <a:ext cx="3730625" cy="279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572000" y="5013325"/>
            <a:ext cx="38877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Сохранившиеся дома леспромхозовских рабочих по улице Советской, 2014 год.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SAM_0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3455987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6" descr="SAM_00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60800"/>
            <a:ext cx="3744913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Box 7"/>
          <p:cNvSpPr txBox="1">
            <a:spLocks noChangeArrowheads="1"/>
          </p:cNvSpPr>
          <p:nvPr/>
        </p:nvSpPr>
        <p:spPr bwMode="auto">
          <a:xfrm>
            <a:off x="4572000" y="188913"/>
            <a:ext cx="4176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000" b="1" u="none"/>
              <a:t>Улица Первомайская.</a:t>
            </a:r>
          </a:p>
        </p:txBody>
      </p:sp>
      <p:pic>
        <p:nvPicPr>
          <p:cNvPr id="31749" name="Picture 8" descr="SAM_376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20713"/>
            <a:ext cx="4176712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9" descr="SAM_376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005263"/>
            <a:ext cx="3600450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Text Box 10"/>
          <p:cNvSpPr txBox="1">
            <a:spLocks noChangeArrowheads="1"/>
          </p:cNvSpPr>
          <p:nvPr/>
        </p:nvSpPr>
        <p:spPr bwMode="auto">
          <a:xfrm>
            <a:off x="1042988" y="3573463"/>
            <a:ext cx="18732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1976 г.</a:t>
            </a:r>
          </a:p>
        </p:txBody>
      </p:sp>
      <p:sp>
        <p:nvSpPr>
          <p:cNvPr id="31752" name="Text Box 11"/>
          <p:cNvSpPr txBox="1">
            <a:spLocks noChangeArrowheads="1"/>
          </p:cNvSpPr>
          <p:nvPr/>
        </p:nvSpPr>
        <p:spPr bwMode="auto">
          <a:xfrm>
            <a:off x="5651500" y="3716338"/>
            <a:ext cx="22336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 sz="1800" u="none">
              <a:latin typeface="Arial" charset="0"/>
            </a:endParaRPr>
          </a:p>
        </p:txBody>
      </p:sp>
      <p:sp>
        <p:nvSpPr>
          <p:cNvPr id="31753" name="Text Box 12"/>
          <p:cNvSpPr txBox="1">
            <a:spLocks noChangeArrowheads="1"/>
          </p:cNvSpPr>
          <p:nvPr/>
        </p:nvSpPr>
        <p:spPr bwMode="auto">
          <a:xfrm>
            <a:off x="5435600" y="3716338"/>
            <a:ext cx="2232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2014 год.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7" descr="SAM_00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44675"/>
            <a:ext cx="6122987" cy="382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8"/>
          <p:cNvSpPr txBox="1">
            <a:spLocks noChangeArrowheads="1"/>
          </p:cNvSpPr>
          <p:nvPr/>
        </p:nvSpPr>
        <p:spPr bwMode="auto">
          <a:xfrm>
            <a:off x="395288" y="549275"/>
            <a:ext cx="83534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В леспромхозе проходили соревнования между бригадами. Лучшие лесозаготовительные бригады награждались ценными подарками, премиями, знаками отличия. Также за добросовестный  многолетний труд награждались отдельные люди.</a:t>
            </a:r>
            <a:r>
              <a:rPr lang="ru-RU" altLang="ru-RU" sz="2000" u="none"/>
              <a:t>  </a:t>
            </a:r>
          </a:p>
        </p:txBody>
      </p:sp>
      <p:sp>
        <p:nvSpPr>
          <p:cNvPr id="32772" name="Text Box 9"/>
          <p:cNvSpPr txBox="1">
            <a:spLocks noChangeArrowheads="1"/>
          </p:cNvSpPr>
          <p:nvPr/>
        </p:nvSpPr>
        <p:spPr bwMode="auto">
          <a:xfrm>
            <a:off x="539750" y="5805488"/>
            <a:ext cx="80645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rgbClr val="CC0000"/>
                </a:solidFill>
              </a:rPr>
              <a:t>Орденом «Трудового красного знамени» награждены 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rgbClr val="CC0000"/>
                </a:solidFill>
              </a:rPr>
              <a:t>Хлызов Василий Иванович и Петров Юрий Георгиевич.</a:t>
            </a:r>
          </a:p>
        </p:txBody>
      </p:sp>
      <p:sp>
        <p:nvSpPr>
          <p:cNvPr id="32773" name="Line 10"/>
          <p:cNvSpPr>
            <a:spLocks noChangeShapeType="1"/>
          </p:cNvSpPr>
          <p:nvPr/>
        </p:nvSpPr>
        <p:spPr bwMode="auto">
          <a:xfrm flipH="1">
            <a:off x="7164388" y="3860800"/>
            <a:ext cx="360362" cy="0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74" name="Line 11"/>
          <p:cNvSpPr>
            <a:spLocks noChangeShapeType="1"/>
          </p:cNvSpPr>
          <p:nvPr/>
        </p:nvSpPr>
        <p:spPr bwMode="auto">
          <a:xfrm>
            <a:off x="4211638" y="2636838"/>
            <a:ext cx="215900" cy="431800"/>
          </a:xfrm>
          <a:prstGeom prst="line">
            <a:avLst/>
          </a:prstGeom>
          <a:noFill/>
          <a:ln w="9525">
            <a:solidFill>
              <a:srgbClr val="00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i?id=873416126-03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284538"/>
            <a:ext cx="4608512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4" descr="i?id=c26ca6bc19b113429d31321bb3e5fbae-09-16f-44700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33375"/>
            <a:ext cx="246856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Text Box 6"/>
          <p:cNvSpPr txBox="1">
            <a:spLocks noChangeArrowheads="1"/>
          </p:cNvSpPr>
          <p:nvPr/>
        </p:nvSpPr>
        <p:spPr bwMode="auto">
          <a:xfrm>
            <a:off x="5435600" y="3644900"/>
            <a:ext cx="34575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На месте вырубленного векового леса леспромхоз организовал посадку саженцев. В ней участвовали не только взрослые, но и дети.</a:t>
            </a:r>
          </a:p>
        </p:txBody>
      </p:sp>
      <p:sp>
        <p:nvSpPr>
          <p:cNvPr id="33797" name="Text Box 7"/>
          <p:cNvSpPr txBox="1">
            <a:spLocks noChangeArrowheads="1"/>
          </p:cNvSpPr>
          <p:nvPr/>
        </p:nvSpPr>
        <p:spPr bwMode="auto">
          <a:xfrm>
            <a:off x="1403350" y="6021388"/>
            <a:ext cx="25923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Фото с интернета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i?id=73319784-59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437063"/>
            <a:ext cx="3455987" cy="199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9" descr="i?id=38881356-49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508500"/>
            <a:ext cx="3671887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11" descr="i?id=70989968-15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628775"/>
            <a:ext cx="3744913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 Box 12"/>
          <p:cNvSpPr txBox="1">
            <a:spLocks noChangeArrowheads="1"/>
          </p:cNvSpPr>
          <p:nvPr/>
        </p:nvSpPr>
        <p:spPr bwMode="auto">
          <a:xfrm>
            <a:off x="323850" y="188913"/>
            <a:ext cx="8351838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800" b="1" u="none">
                <a:solidFill>
                  <a:schemeClr val="accent2"/>
                </a:solidFill>
              </a:rPr>
              <a:t>Современная  техника заменила тяжелый ручной  лесозаготовительный труд. </a:t>
            </a:r>
            <a:endParaRPr lang="ru-RU" altLang="ru-RU" sz="1800" u="none">
              <a:solidFill>
                <a:schemeClr val="accent2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Но, к  сожалению, леса вырублены, и леспромхоз на территории Рощинского сельского совета в 1985 году прекращает свою деятельность – закрывается.</a:t>
            </a:r>
          </a:p>
        </p:txBody>
      </p:sp>
      <p:pic>
        <p:nvPicPr>
          <p:cNvPr id="34822" name="Picture 13" descr="i?id=228621274-12-72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3960813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3" name="Text Box 14"/>
          <p:cNvSpPr txBox="1">
            <a:spLocks noChangeArrowheads="1"/>
          </p:cNvSpPr>
          <p:nvPr/>
        </p:nvSpPr>
        <p:spPr bwMode="auto">
          <a:xfrm>
            <a:off x="3851275" y="4149725"/>
            <a:ext cx="18732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1600" u="none">
                <a:solidFill>
                  <a:schemeClr val="hlink"/>
                </a:solidFill>
              </a:rPr>
              <a:t>Фото из интернета.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0" descr="SAM_0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005263"/>
            <a:ext cx="3527425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11"/>
          <p:cNvSpPr txBox="1">
            <a:spLocks noChangeArrowheads="1"/>
          </p:cNvSpPr>
          <p:nvPr/>
        </p:nvSpPr>
        <p:spPr bwMode="auto">
          <a:xfrm>
            <a:off x="179388" y="260350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u="none">
                <a:solidFill>
                  <a:schemeClr val="accent2"/>
                </a:solidFill>
              </a:rPr>
              <a:t>Наша задача - беречь зеленое богатство природы,  сберечь старый и вновь выросшие леса. И, в первую очередь, беречь от огня.</a:t>
            </a:r>
          </a:p>
        </p:txBody>
      </p:sp>
      <p:pic>
        <p:nvPicPr>
          <p:cNvPr id="35844" name="Picture 16" descr="SAM_00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716338"/>
            <a:ext cx="3752850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17" descr="SAM_007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981075"/>
            <a:ext cx="3028950" cy="227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Text Box 18"/>
          <p:cNvSpPr txBox="1">
            <a:spLocks noChangeArrowheads="1"/>
          </p:cNvSpPr>
          <p:nvPr/>
        </p:nvSpPr>
        <p:spPr bwMode="auto">
          <a:xfrm>
            <a:off x="4211638" y="3284538"/>
            <a:ext cx="4932362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Жаркое лето 2010 года.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Лесной пожар вблизи  с. Роща у деревни Кедровка. </a:t>
            </a:r>
          </a:p>
        </p:txBody>
      </p:sp>
      <p:pic>
        <p:nvPicPr>
          <p:cNvPr id="35847" name="Picture 19" descr="SAM_009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08050"/>
            <a:ext cx="3600450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4859338" y="0"/>
            <a:ext cx="4105275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1953 год -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Урминский леспромхоз.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С 1966 года - участок Шамарского леспромхоза.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2800" b="1" u="none">
                <a:solidFill>
                  <a:schemeClr val="accent2"/>
                </a:solidFill>
              </a:rPr>
              <a:t>1952 – 1985 год.</a:t>
            </a:r>
          </a:p>
        </p:txBody>
      </p:sp>
      <p:pic>
        <p:nvPicPr>
          <p:cNvPr id="36867" name="Picture 3" descr="IMG_4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659313" cy="310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 descr="SAM_36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57563"/>
            <a:ext cx="4176712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395288" y="5157788"/>
            <a:ext cx="34559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600" b="1" u="none">
                <a:solidFill>
                  <a:srgbClr val="FF9900"/>
                </a:solidFill>
              </a:rPr>
              <a:t>Спасибо за внимание!</a:t>
            </a:r>
          </a:p>
        </p:txBody>
      </p:sp>
      <p:sp>
        <p:nvSpPr>
          <p:cNvPr id="36870" name="Text Box 7"/>
          <p:cNvSpPr txBox="1">
            <a:spLocks noChangeArrowheads="1"/>
          </p:cNvSpPr>
          <p:nvPr/>
        </p:nvSpPr>
        <p:spPr bwMode="auto">
          <a:xfrm>
            <a:off x="1547813" y="3397250"/>
            <a:ext cx="15113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1970 – 1976г.</a:t>
            </a:r>
          </a:p>
        </p:txBody>
      </p:sp>
      <p:sp>
        <p:nvSpPr>
          <p:cNvPr id="36871" name="Text Box 8"/>
          <p:cNvSpPr txBox="1">
            <a:spLocks noChangeArrowheads="1"/>
          </p:cNvSpPr>
          <p:nvPr/>
        </p:nvSpPr>
        <p:spPr bwMode="auto">
          <a:xfrm>
            <a:off x="6011863" y="6515100"/>
            <a:ext cx="12969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u="none">
                <a:solidFill>
                  <a:schemeClr val="hlink"/>
                </a:solidFill>
              </a:rPr>
              <a:t>2014 г.</a:t>
            </a:r>
          </a:p>
        </p:txBody>
      </p:sp>
      <p:sp>
        <p:nvSpPr>
          <p:cNvPr id="36872" name="Text Box 9"/>
          <p:cNvSpPr txBox="1">
            <a:spLocks noChangeArrowheads="1"/>
          </p:cNvSpPr>
          <p:nvPr/>
        </p:nvSpPr>
        <p:spPr bwMode="auto">
          <a:xfrm>
            <a:off x="395288" y="3789363"/>
            <a:ext cx="36004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u="sng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 u="none">
                <a:solidFill>
                  <a:schemeClr val="accent2"/>
                </a:solidFill>
              </a:rPr>
              <a:t>Интересуйтесь  и знайте  историю села, организаций,  боевые и трудовые подвиги односельчан.</a:t>
            </a:r>
            <a:endParaRPr lang="ru-RU" altLang="ru-RU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2424</TotalTime>
  <Words>1106</Words>
  <Application>Microsoft Office PowerPoint</Application>
  <PresentationFormat>Экран (4:3)</PresentationFormat>
  <Paragraphs>104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0" baseType="lpstr">
      <vt:lpstr>Times New Roman</vt:lpstr>
      <vt:lpstr>Arial</vt:lpstr>
      <vt:lpstr>Calibri</vt:lpstr>
      <vt:lpstr>Monotype Corsiva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ПК-1</dc:creator>
  <cp:lastModifiedBy>rita</cp:lastModifiedBy>
  <cp:revision>31</cp:revision>
  <dcterms:created xsi:type="dcterms:W3CDTF">2014-06-12T16:12:16Z</dcterms:created>
  <dcterms:modified xsi:type="dcterms:W3CDTF">2015-09-04T12:33:45Z</dcterms:modified>
</cp:coreProperties>
</file>